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37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65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75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04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98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72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27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98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55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3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09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A04B8-ED91-4652-961E-C292B31279B3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D5A43-16CE-404D-8FE3-E0AF195AD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35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11" y="656206"/>
            <a:ext cx="10983177" cy="4377188"/>
          </a:xfrm>
          <a:prstGeom prst="rect">
            <a:avLst/>
          </a:prstGeom>
        </p:spPr>
      </p:pic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1733551" y="5876925"/>
          <a:ext cx="21304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Image bitmap" r:id="rId4" imgW="5304762" imgH="1961905" progId="PBrush">
                  <p:embed/>
                </p:oleObj>
              </mc:Choice>
              <mc:Fallback>
                <p:oleObj name="Image bitmap" r:id="rId4" imgW="5304762" imgH="196190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1" y="5876925"/>
                        <a:ext cx="21304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ECER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6062663"/>
            <a:ext cx="21240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784954" y="4901161"/>
            <a:ext cx="2545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 Dominique </a:t>
            </a:r>
            <a:r>
              <a:rPr lang="fr-FR" dirty="0" err="1" smtClean="0"/>
              <a:t>Belpomme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251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err="1" smtClean="0">
                <a:solidFill>
                  <a:srgbClr val="44546A"/>
                </a:solidFill>
              </a:rPr>
              <a:t>What</a:t>
            </a:r>
            <a:r>
              <a:rPr lang="fr-FR" sz="3600" b="1" dirty="0" smtClean="0">
                <a:solidFill>
                  <a:srgbClr val="44546A"/>
                </a:solidFill>
              </a:rPr>
              <a:t> </a:t>
            </a:r>
            <a:r>
              <a:rPr lang="fr-FR" sz="3600" b="1" dirty="0" err="1" smtClean="0">
                <a:solidFill>
                  <a:srgbClr val="44546A"/>
                </a:solidFill>
              </a:rPr>
              <a:t>is</a:t>
            </a:r>
            <a:r>
              <a:rPr lang="fr-FR" sz="3600" b="1" dirty="0" smtClean="0">
                <a:solidFill>
                  <a:srgbClr val="44546A"/>
                </a:solidFill>
              </a:rPr>
              <a:t> </a:t>
            </a:r>
            <a:r>
              <a:rPr lang="fr-FR" sz="3600" b="1" dirty="0" err="1" smtClean="0">
                <a:solidFill>
                  <a:srgbClr val="44546A"/>
                </a:solidFill>
              </a:rPr>
              <a:t>environmental</a:t>
            </a:r>
            <a:r>
              <a:rPr lang="fr-FR" sz="3600" b="1" dirty="0" smtClean="0">
                <a:solidFill>
                  <a:srgbClr val="44546A"/>
                </a:solidFill>
              </a:rPr>
              <a:t> </a:t>
            </a:r>
            <a:r>
              <a:rPr lang="fr-FR" sz="3600" b="1" dirty="0" err="1" smtClean="0">
                <a:solidFill>
                  <a:srgbClr val="44546A"/>
                </a:solidFill>
              </a:rPr>
              <a:t>medicine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Environmental</a:t>
            </a:r>
            <a:r>
              <a:rPr lang="fr-FR" dirty="0" smtClean="0"/>
              <a:t> </a:t>
            </a:r>
            <a:r>
              <a:rPr lang="fr-FR" dirty="0" err="1" smtClean="0"/>
              <a:t>health</a:t>
            </a:r>
            <a:r>
              <a:rPr lang="fr-FR" dirty="0" smtClean="0"/>
              <a:t>: a </a:t>
            </a:r>
            <a:r>
              <a:rPr lang="fr-FR" dirty="0" err="1" smtClean="0"/>
              <a:t>matter</a:t>
            </a:r>
            <a:r>
              <a:rPr lang="fr-FR" dirty="0" smtClean="0"/>
              <a:t> of public </a:t>
            </a:r>
            <a:r>
              <a:rPr lang="fr-FR" dirty="0" err="1" smtClean="0"/>
              <a:t>concern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Environmental</a:t>
            </a:r>
            <a:r>
              <a:rPr lang="fr-FR" dirty="0" smtClean="0"/>
              <a:t> </a:t>
            </a:r>
            <a:r>
              <a:rPr lang="fr-FR" dirty="0" err="1" smtClean="0"/>
              <a:t>medicine</a:t>
            </a:r>
            <a:r>
              <a:rPr lang="fr-FR" dirty="0" smtClean="0"/>
              <a:t>: </a:t>
            </a:r>
            <a:r>
              <a:rPr lang="fr-FR" dirty="0" smtClean="0"/>
              <a:t>the </a:t>
            </a:r>
            <a:r>
              <a:rPr lang="fr-FR" dirty="0" err="1" smtClean="0"/>
              <a:t>diagnosis</a:t>
            </a:r>
            <a:r>
              <a:rPr lang="fr-FR" dirty="0" smtClean="0"/>
              <a:t>, </a:t>
            </a:r>
            <a:r>
              <a:rPr lang="fr-FR" dirty="0" err="1" smtClean="0"/>
              <a:t>prognosis</a:t>
            </a:r>
            <a:r>
              <a:rPr lang="fr-FR" dirty="0" smtClean="0"/>
              <a:t> </a:t>
            </a:r>
            <a:r>
              <a:rPr lang="fr-FR" dirty="0" err="1" smtClean="0"/>
              <a:t>evaluation</a:t>
            </a:r>
            <a:r>
              <a:rPr lang="fr-FR" dirty="0" smtClean="0"/>
              <a:t>, </a:t>
            </a:r>
            <a:r>
              <a:rPr lang="fr-FR" dirty="0" err="1" smtClean="0"/>
              <a:t>treatments</a:t>
            </a:r>
            <a:r>
              <a:rPr lang="fr-FR" dirty="0" smtClean="0"/>
              <a:t> and </a:t>
            </a:r>
            <a:r>
              <a:rPr lang="fr-FR" dirty="0" err="1" smtClean="0"/>
              <a:t>medical</a:t>
            </a:r>
            <a:r>
              <a:rPr lang="fr-FR" dirty="0" smtClean="0"/>
              <a:t> protective </a:t>
            </a:r>
            <a:r>
              <a:rPr lang="fr-FR" dirty="0" err="1" smtClean="0"/>
              <a:t>precautionary</a:t>
            </a:r>
            <a:r>
              <a:rPr lang="fr-FR" dirty="0" smtClean="0"/>
              <a:t> and </a:t>
            </a:r>
            <a:r>
              <a:rPr lang="fr-FR" dirty="0" err="1" smtClean="0"/>
              <a:t>prevention</a:t>
            </a:r>
            <a:r>
              <a:rPr lang="fr-FR" dirty="0" smtClean="0"/>
              <a:t> </a:t>
            </a:r>
            <a:r>
              <a:rPr lang="fr-FR" dirty="0" err="1" smtClean="0"/>
              <a:t>measures</a:t>
            </a:r>
            <a:r>
              <a:rPr lang="fr-FR" dirty="0" smtClean="0"/>
              <a:t> for patients </a:t>
            </a:r>
            <a:r>
              <a:rPr lang="fr-FR" dirty="0" err="1" smtClean="0"/>
              <a:t>suffering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diseases</a:t>
            </a:r>
            <a:r>
              <a:rPr lang="fr-FR" dirty="0" smtClean="0"/>
              <a:t> or </a:t>
            </a:r>
            <a:r>
              <a:rPr lang="fr-FR" dirty="0" err="1" smtClean="0"/>
              <a:t>medical</a:t>
            </a:r>
            <a:r>
              <a:rPr lang="fr-FR" dirty="0" smtClean="0"/>
              <a:t> </a:t>
            </a:r>
            <a:r>
              <a:rPr lang="fr-FR" dirty="0" err="1" smtClean="0"/>
              <a:t>disorders</a:t>
            </a:r>
            <a:r>
              <a:rPr lang="fr-FR" dirty="0" smtClean="0"/>
              <a:t> </a:t>
            </a:r>
            <a:r>
              <a:rPr lang="fr-FR" dirty="0" err="1" smtClean="0"/>
              <a:t>whose</a:t>
            </a:r>
            <a:r>
              <a:rPr lang="fr-FR" dirty="0" smtClean="0"/>
              <a:t> </a:t>
            </a:r>
            <a:r>
              <a:rPr lang="fr-FR" dirty="0" err="1" smtClean="0"/>
              <a:t>environmental</a:t>
            </a:r>
            <a:r>
              <a:rPr lang="fr-FR" dirty="0" smtClean="0"/>
              <a:t> </a:t>
            </a:r>
            <a:r>
              <a:rPr lang="fr-FR" dirty="0" err="1" smtClean="0"/>
              <a:t>origin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scientifically</a:t>
            </a:r>
            <a:r>
              <a:rPr lang="fr-FR" dirty="0" smtClean="0"/>
              <a:t> </a:t>
            </a:r>
            <a:r>
              <a:rPr lang="fr-FR" dirty="0" err="1" smtClean="0"/>
              <a:t>suspected</a:t>
            </a:r>
            <a:r>
              <a:rPr lang="fr-FR" dirty="0" smtClean="0"/>
              <a:t> or </a:t>
            </a:r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proven</a:t>
            </a:r>
            <a:r>
              <a:rPr lang="fr-FR" dirty="0" smtClean="0"/>
              <a:t>.</a:t>
            </a:r>
            <a:endParaRPr lang="fr-FR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733551" y="5876925"/>
          <a:ext cx="21304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Image bitmap" r:id="rId3" imgW="5304762" imgH="1961905" progId="PBrush">
                  <p:embed/>
                </p:oleObj>
              </mc:Choice>
              <mc:Fallback>
                <p:oleObj name="Image bitmap" r:id="rId3" imgW="5304762" imgH="196190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1" y="5876925"/>
                        <a:ext cx="21304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ECER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6062663"/>
            <a:ext cx="21240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99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>
                <a:solidFill>
                  <a:schemeClr val="tx2"/>
                </a:solidFill>
              </a:rPr>
              <a:t>A</a:t>
            </a:r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sz="3600" b="1" dirty="0">
                <a:solidFill>
                  <a:schemeClr val="tx2"/>
                </a:solidFill>
              </a:rPr>
              <a:t>new science-</a:t>
            </a:r>
            <a:r>
              <a:rPr lang="fr-FR" sz="3600" b="1" dirty="0" err="1">
                <a:solidFill>
                  <a:schemeClr val="tx2"/>
                </a:solidFill>
              </a:rPr>
              <a:t>based</a:t>
            </a:r>
            <a:r>
              <a:rPr lang="fr-FR" sz="3600" b="1" dirty="0">
                <a:solidFill>
                  <a:schemeClr val="tx2"/>
                </a:solidFill>
              </a:rPr>
              <a:t> </a:t>
            </a:r>
            <a:r>
              <a:rPr lang="fr-FR" sz="3600" b="1" dirty="0" err="1">
                <a:solidFill>
                  <a:schemeClr val="tx2"/>
                </a:solidFill>
              </a:rPr>
              <a:t>approach</a:t>
            </a:r>
            <a:endParaRPr lang="fr-FR" sz="36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46325"/>
            <a:ext cx="10515600" cy="1425575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err="1" smtClean="0"/>
              <a:t>Aiming</a:t>
            </a:r>
            <a:r>
              <a:rPr lang="fr-FR" dirty="0" smtClean="0"/>
              <a:t> at </a:t>
            </a:r>
            <a:r>
              <a:rPr lang="fr-FR" dirty="0" err="1" smtClean="0"/>
              <a:t>characterize</a:t>
            </a:r>
            <a:r>
              <a:rPr lang="fr-FR" dirty="0" smtClean="0"/>
              <a:t>, diagnose </a:t>
            </a:r>
            <a:r>
              <a:rPr lang="fr-FR" dirty="0" smtClean="0"/>
              <a:t>and </a:t>
            </a:r>
            <a:r>
              <a:rPr lang="fr-FR" dirty="0" err="1" smtClean="0"/>
              <a:t>treat</a:t>
            </a:r>
            <a:r>
              <a:rPr lang="fr-FR" dirty="0" smtClean="0"/>
              <a:t> </a:t>
            </a:r>
            <a:r>
              <a:rPr lang="fr-FR" dirty="0" err="1" smtClean="0"/>
              <a:t>suspected</a:t>
            </a:r>
            <a:r>
              <a:rPr lang="fr-FR" dirty="0" smtClean="0"/>
              <a:t> or </a:t>
            </a:r>
            <a:r>
              <a:rPr lang="fr-FR" dirty="0" err="1" smtClean="0"/>
              <a:t>proven</a:t>
            </a:r>
            <a:r>
              <a:rPr lang="fr-FR" dirty="0" smtClean="0"/>
              <a:t> </a:t>
            </a:r>
            <a:r>
              <a:rPr lang="fr-FR" dirty="0" err="1" smtClean="0"/>
              <a:t>environment-related</a:t>
            </a:r>
            <a:r>
              <a:rPr lang="fr-FR" dirty="0" smtClean="0"/>
              <a:t> </a:t>
            </a:r>
            <a:r>
              <a:rPr lang="fr-FR" dirty="0" err="1" smtClean="0"/>
              <a:t>diseases</a:t>
            </a:r>
            <a:r>
              <a:rPr lang="fr-FR" dirty="0" smtClean="0"/>
              <a:t> or </a:t>
            </a:r>
            <a:r>
              <a:rPr lang="fr-FR" dirty="0" err="1" smtClean="0"/>
              <a:t>medical</a:t>
            </a:r>
            <a:r>
              <a:rPr lang="fr-FR" dirty="0" smtClean="0"/>
              <a:t> </a:t>
            </a:r>
            <a:r>
              <a:rPr lang="fr-FR" dirty="0" err="1" smtClean="0"/>
              <a:t>disorders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clinical</a:t>
            </a:r>
            <a:r>
              <a:rPr lang="fr-FR" dirty="0" smtClean="0"/>
              <a:t> </a:t>
            </a:r>
            <a:r>
              <a:rPr lang="fr-FR" dirty="0" err="1" smtClean="0"/>
              <a:t>appearance</a:t>
            </a:r>
            <a:r>
              <a:rPr lang="fr-FR" dirty="0" smtClean="0"/>
              <a:t> and </a:t>
            </a:r>
            <a:r>
              <a:rPr lang="fr-FR" dirty="0" err="1" smtClean="0"/>
              <a:t>pathological</a:t>
            </a:r>
            <a:r>
              <a:rPr lang="fr-FR" dirty="0" smtClean="0"/>
              <a:t> </a:t>
            </a:r>
            <a:r>
              <a:rPr lang="fr-FR" dirty="0" err="1" smtClean="0"/>
              <a:t>detection</a:t>
            </a:r>
            <a:endParaRPr lang="fr-FR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733551" y="5876925"/>
          <a:ext cx="21304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Image bitmap" r:id="rId3" imgW="5304762" imgH="1961905" progId="PBrush">
                  <p:embed/>
                </p:oleObj>
              </mc:Choice>
              <mc:Fallback>
                <p:oleObj name="Image bitmap" r:id="rId3" imgW="5304762" imgH="196190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1" y="5876925"/>
                        <a:ext cx="21304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ECER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6062663"/>
            <a:ext cx="21240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70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838200" y="2346325"/>
            <a:ext cx="10515600" cy="14255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A </a:t>
            </a:r>
            <a:r>
              <a:rPr lang="fr-FR" dirty="0" err="1" smtClean="0"/>
              <a:t>need</a:t>
            </a:r>
            <a:r>
              <a:rPr lang="fr-FR" dirty="0" smtClean="0"/>
              <a:t> of </a:t>
            </a:r>
            <a:r>
              <a:rPr lang="fr-FR" dirty="0" smtClean="0"/>
              <a:t>objective </a:t>
            </a:r>
            <a:r>
              <a:rPr lang="fr-FR" dirty="0" smtClean="0"/>
              <a:t>tests and </a:t>
            </a:r>
            <a:r>
              <a:rPr lang="fr-FR" dirty="0" err="1" smtClean="0"/>
              <a:t>thus</a:t>
            </a:r>
            <a:r>
              <a:rPr lang="fr-FR" dirty="0" smtClean="0"/>
              <a:t> </a:t>
            </a:r>
            <a:r>
              <a:rPr lang="fr-FR" dirty="0" smtClean="0"/>
              <a:t>a </a:t>
            </a: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characterize</a:t>
            </a:r>
            <a:r>
              <a:rPr lang="fr-FR" dirty="0" smtClean="0"/>
              <a:t> </a:t>
            </a:r>
            <a:r>
              <a:rPr lang="fr-FR" dirty="0" smtClean="0"/>
              <a:t>new </a:t>
            </a:r>
            <a:r>
              <a:rPr lang="fr-FR" dirty="0" err="1" smtClean="0"/>
              <a:t>biological</a:t>
            </a:r>
            <a:r>
              <a:rPr lang="fr-FR" dirty="0" smtClean="0"/>
              <a:t> markers </a:t>
            </a:r>
            <a:r>
              <a:rPr lang="fr-FR" dirty="0" smtClean="0"/>
              <a:t>of </a:t>
            </a:r>
            <a:r>
              <a:rPr lang="fr-FR" dirty="0" err="1" smtClean="0"/>
              <a:t>exposure</a:t>
            </a:r>
            <a:r>
              <a:rPr lang="fr-FR" dirty="0" smtClean="0"/>
              <a:t> and, </a:t>
            </a:r>
            <a:r>
              <a:rPr lang="fr-FR" dirty="0" err="1" smtClean="0"/>
              <a:t>reflecting</a:t>
            </a:r>
            <a:r>
              <a:rPr lang="fr-FR" dirty="0" smtClean="0"/>
              <a:t> </a:t>
            </a:r>
            <a:r>
              <a:rPr lang="fr-FR" dirty="0" smtClean="0"/>
              <a:t>the causal </a:t>
            </a:r>
            <a:r>
              <a:rPr lang="fr-FR" dirty="0" err="1" smtClean="0"/>
              <a:t>mechanisms</a:t>
            </a:r>
            <a:r>
              <a:rPr lang="fr-FR" dirty="0" smtClean="0"/>
              <a:t> of </a:t>
            </a:r>
            <a:r>
              <a:rPr lang="fr-FR" dirty="0" err="1" smtClean="0"/>
              <a:t>diseases</a:t>
            </a:r>
            <a:r>
              <a:rPr lang="fr-FR" dirty="0" smtClean="0"/>
              <a:t> or </a:t>
            </a:r>
            <a:r>
              <a:rPr lang="fr-FR" dirty="0" err="1" smtClean="0"/>
              <a:t>disorders</a:t>
            </a:r>
            <a:r>
              <a:rPr lang="fr-FR" dirty="0" smtClean="0"/>
              <a:t> </a:t>
            </a:r>
            <a:r>
              <a:rPr lang="fr-FR" dirty="0" err="1" smtClean="0"/>
              <a:t>upstream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clinical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r>
              <a:rPr lang="fr-FR" dirty="0" smtClean="0"/>
              <a:t>.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1733551" y="5876925"/>
          <a:ext cx="21304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Image bitmap" r:id="rId3" imgW="5304762" imgH="1961905" progId="PBrush">
                  <p:embed/>
                </p:oleObj>
              </mc:Choice>
              <mc:Fallback>
                <p:oleObj name="Image bitmap" r:id="rId3" imgW="5304762" imgH="196190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1" y="5876925"/>
                        <a:ext cx="21304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ECER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6062663"/>
            <a:ext cx="21240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err="1" smtClean="0">
                <a:solidFill>
                  <a:schemeClr val="tx2"/>
                </a:solidFill>
              </a:rPr>
              <a:t>Need</a:t>
            </a:r>
            <a:r>
              <a:rPr lang="fr-FR" sz="3600" b="1" dirty="0" smtClean="0">
                <a:solidFill>
                  <a:schemeClr val="tx2"/>
                </a:solidFill>
              </a:rPr>
              <a:t> </a:t>
            </a:r>
            <a:r>
              <a:rPr lang="fr-FR" sz="3600" b="1" dirty="0" smtClean="0">
                <a:solidFill>
                  <a:schemeClr val="tx2"/>
                </a:solidFill>
              </a:rPr>
              <a:t>for </a:t>
            </a:r>
            <a:r>
              <a:rPr lang="fr-FR" sz="3600" b="1" dirty="0" err="1" smtClean="0">
                <a:solidFill>
                  <a:schemeClr val="tx2"/>
                </a:solidFill>
              </a:rPr>
              <a:t>recognized</a:t>
            </a:r>
            <a:r>
              <a:rPr lang="fr-FR" sz="3600" b="1" dirty="0" smtClean="0">
                <a:solidFill>
                  <a:schemeClr val="tx2"/>
                </a:solidFill>
              </a:rPr>
              <a:t> </a:t>
            </a:r>
            <a:r>
              <a:rPr lang="fr-FR" sz="3600" b="1" dirty="0" err="1" smtClean="0">
                <a:solidFill>
                  <a:schemeClr val="tx2"/>
                </a:solidFill>
              </a:rPr>
              <a:t>biological</a:t>
            </a:r>
            <a:r>
              <a:rPr lang="fr-FR" sz="3600" b="1" dirty="0" smtClean="0">
                <a:solidFill>
                  <a:schemeClr val="tx2"/>
                </a:solidFill>
              </a:rPr>
              <a:t> markers </a:t>
            </a:r>
            <a:r>
              <a:rPr lang="fr-FR" sz="3600" b="1" dirty="0" err="1" smtClean="0">
                <a:solidFill>
                  <a:schemeClr val="tx2"/>
                </a:solidFill>
              </a:rPr>
              <a:t>which</a:t>
            </a:r>
            <a:r>
              <a:rPr lang="fr-FR" sz="3600" b="1" dirty="0" smtClean="0">
                <a:solidFill>
                  <a:schemeClr val="tx2"/>
                </a:solidFill>
              </a:rPr>
              <a:t> </a:t>
            </a:r>
            <a:r>
              <a:rPr lang="fr-FR" sz="3600" b="1" dirty="0" err="1" smtClean="0">
                <a:solidFill>
                  <a:schemeClr val="tx2"/>
                </a:solidFill>
              </a:rPr>
              <a:t>can</a:t>
            </a:r>
            <a:r>
              <a:rPr lang="fr-FR" sz="3600" b="1" dirty="0" smtClean="0">
                <a:solidFill>
                  <a:schemeClr val="tx2"/>
                </a:solidFill>
              </a:rPr>
              <a:t> </a:t>
            </a:r>
            <a:r>
              <a:rPr lang="fr-FR" sz="3600" b="1" dirty="0" err="1" smtClean="0">
                <a:solidFill>
                  <a:schemeClr val="tx2"/>
                </a:solidFill>
              </a:rPr>
              <a:t>be</a:t>
            </a:r>
            <a:r>
              <a:rPr lang="fr-FR" sz="3600" b="1" dirty="0" smtClean="0">
                <a:solidFill>
                  <a:schemeClr val="tx2"/>
                </a:solidFill>
              </a:rPr>
              <a:t> </a:t>
            </a:r>
            <a:r>
              <a:rPr lang="fr-FR" sz="3600" b="1" dirty="0" err="1" smtClean="0">
                <a:solidFill>
                  <a:schemeClr val="tx2"/>
                </a:solidFill>
              </a:rPr>
              <a:t>used</a:t>
            </a:r>
            <a:r>
              <a:rPr lang="fr-FR" sz="3600" b="1" dirty="0" smtClean="0">
                <a:solidFill>
                  <a:schemeClr val="tx2"/>
                </a:solidFill>
              </a:rPr>
              <a:t> </a:t>
            </a:r>
            <a:r>
              <a:rPr lang="fr-FR" sz="3600" b="1" dirty="0" err="1" smtClean="0">
                <a:solidFill>
                  <a:schemeClr val="tx2"/>
                </a:solidFill>
              </a:rPr>
              <a:t>routinely</a:t>
            </a:r>
            <a:r>
              <a:rPr lang="fr-FR" sz="3600" b="1" dirty="0" smtClean="0">
                <a:solidFill>
                  <a:schemeClr val="tx2"/>
                </a:solidFill>
              </a:rPr>
              <a:t> in </a:t>
            </a:r>
            <a:r>
              <a:rPr lang="fr-FR" sz="3600" b="1" dirty="0" err="1" smtClean="0">
                <a:solidFill>
                  <a:schemeClr val="tx2"/>
                </a:solidFill>
              </a:rPr>
              <a:t>medical</a:t>
            </a:r>
            <a:r>
              <a:rPr lang="fr-FR" sz="3600" b="1" dirty="0" smtClean="0">
                <a:solidFill>
                  <a:schemeClr val="tx2"/>
                </a:solidFill>
              </a:rPr>
              <a:t> practice</a:t>
            </a:r>
            <a:endParaRPr lang="fr-FR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34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838200" y="2346325"/>
            <a:ext cx="10515600" cy="2416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err="1" smtClean="0"/>
              <a:t>Implementat</a:t>
            </a:r>
            <a:r>
              <a:rPr lang="fr-FR" dirty="0" smtClean="0"/>
              <a:t> </a:t>
            </a:r>
            <a:r>
              <a:rPr lang="fr-FR" dirty="0" err="1" smtClean="0"/>
              <a:t>treatments</a:t>
            </a:r>
            <a:r>
              <a:rPr lang="fr-FR" dirty="0" smtClean="0"/>
              <a:t> </a:t>
            </a:r>
            <a:r>
              <a:rPr lang="fr-FR" dirty="0" err="1"/>
              <a:t>treating</a:t>
            </a:r>
            <a:r>
              <a:rPr lang="fr-FR" dirty="0"/>
              <a:t> the </a:t>
            </a:r>
            <a:r>
              <a:rPr lang="fr-FR" dirty="0" err="1"/>
              <a:t>true</a:t>
            </a:r>
            <a:r>
              <a:rPr lang="fr-FR" dirty="0"/>
              <a:t> causes of </a:t>
            </a:r>
            <a:r>
              <a:rPr lang="fr-FR" dirty="0" err="1"/>
              <a:t>diseases</a:t>
            </a:r>
            <a:r>
              <a:rPr lang="fr-FR" dirty="0"/>
              <a:t> </a:t>
            </a:r>
            <a:r>
              <a:rPr lang="fr-FR" dirty="0" err="1" smtClean="0"/>
              <a:t>disorders</a:t>
            </a:r>
            <a:r>
              <a:rPr lang="fr-FR" dirty="0"/>
              <a:t>, not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clinical</a:t>
            </a:r>
            <a:r>
              <a:rPr lang="fr-FR" dirty="0"/>
              <a:t> </a:t>
            </a:r>
            <a:r>
              <a:rPr lang="fr-FR" dirty="0" err="1"/>
              <a:t>effects</a:t>
            </a:r>
            <a:endParaRPr lang="fr-FR" dirty="0"/>
          </a:p>
          <a:p>
            <a:pPr marL="0" indent="0" algn="just">
              <a:buNone/>
            </a:pPr>
            <a:r>
              <a:rPr lang="fr-FR" dirty="0" err="1"/>
              <a:t>Therefore</a:t>
            </a:r>
            <a:r>
              <a:rPr lang="fr-FR" dirty="0"/>
              <a:t> </a:t>
            </a:r>
            <a:r>
              <a:rPr lang="fr-FR" dirty="0" err="1"/>
              <a:t>treatments</a:t>
            </a:r>
            <a:r>
              <a:rPr lang="fr-FR" dirty="0"/>
              <a:t> are </a:t>
            </a:r>
            <a:r>
              <a:rPr lang="fr-FR" dirty="0" err="1"/>
              <a:t>based</a:t>
            </a:r>
            <a:r>
              <a:rPr lang="fr-FR" dirty="0"/>
              <a:t> not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/>
              <a:t>on </a:t>
            </a:r>
            <a:r>
              <a:rPr lang="fr-FR" dirty="0" err="1" smtClean="0"/>
              <a:t>classical</a:t>
            </a:r>
            <a:r>
              <a:rPr lang="fr-FR" dirty="0" smtClean="0"/>
              <a:t> </a:t>
            </a:r>
            <a:r>
              <a:rPr lang="fr-FR" dirty="0" err="1"/>
              <a:t>clinico-biochemical</a:t>
            </a:r>
            <a:r>
              <a:rPr lang="fr-FR" dirty="0"/>
              <a:t> </a:t>
            </a:r>
            <a:r>
              <a:rPr lang="fr-FR" dirty="0" smtClean="0"/>
              <a:t>standards</a:t>
            </a:r>
            <a:r>
              <a:rPr lang="fr-FR" dirty="0"/>
              <a:t>, but </a:t>
            </a:r>
            <a:r>
              <a:rPr lang="fr-FR" dirty="0" err="1"/>
              <a:t>mainly</a:t>
            </a:r>
            <a:r>
              <a:rPr lang="fr-FR" dirty="0"/>
              <a:t> on </a:t>
            </a:r>
            <a:r>
              <a:rPr lang="fr-FR" dirty="0" err="1"/>
              <a:t>upstream</a:t>
            </a:r>
            <a:r>
              <a:rPr lang="fr-FR" dirty="0"/>
              <a:t> </a:t>
            </a:r>
            <a:r>
              <a:rPr lang="fr-FR" dirty="0" err="1" smtClean="0"/>
              <a:t>patho-physiological</a:t>
            </a:r>
            <a:r>
              <a:rPr lang="fr-FR" dirty="0" smtClean="0"/>
              <a:t> </a:t>
            </a:r>
            <a:r>
              <a:rPr lang="fr-FR" dirty="0" err="1"/>
              <a:t>mechanisms</a:t>
            </a:r>
            <a:r>
              <a:rPr lang="fr-FR" dirty="0"/>
              <a:t> </a:t>
            </a:r>
            <a:r>
              <a:rPr lang="fr-FR" dirty="0" err="1"/>
              <a:t>underlaying</a:t>
            </a:r>
            <a:r>
              <a:rPr lang="fr-FR" dirty="0"/>
              <a:t> </a:t>
            </a:r>
            <a:r>
              <a:rPr lang="fr-FR" dirty="0" smtClean="0"/>
              <a:t>the manifestations,</a:t>
            </a:r>
            <a:endParaRPr lang="fr-FR" dirty="0"/>
          </a:p>
          <a:p>
            <a:pPr marL="0" indent="0" algn="just">
              <a:buNone/>
            </a:pPr>
            <a:endParaRPr lang="fr-FR" dirty="0" smtClean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1733551" y="5876925"/>
          <a:ext cx="21304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Image bitmap" r:id="rId3" imgW="5304762" imgH="1961905" progId="PBrush">
                  <p:embed/>
                </p:oleObj>
              </mc:Choice>
              <mc:Fallback>
                <p:oleObj name="Image bitmap" r:id="rId3" imgW="5304762" imgH="196190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1" y="5876925"/>
                        <a:ext cx="21304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ECER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6062663"/>
            <a:ext cx="21240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err="1" smtClean="0">
                <a:solidFill>
                  <a:schemeClr val="tx2"/>
                </a:solidFill>
              </a:rPr>
              <a:t>Therapeutic</a:t>
            </a:r>
            <a:r>
              <a:rPr lang="fr-FR" sz="3600" b="1" dirty="0" smtClean="0">
                <a:solidFill>
                  <a:schemeClr val="tx2"/>
                </a:solidFill>
              </a:rPr>
              <a:t> </a:t>
            </a:r>
            <a:r>
              <a:rPr lang="fr-FR" sz="3600" b="1" dirty="0" err="1" smtClean="0">
                <a:solidFill>
                  <a:schemeClr val="tx2"/>
                </a:solidFill>
              </a:rPr>
              <a:t>implementation</a:t>
            </a:r>
            <a:endParaRPr lang="fr-FR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3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sz="3600" b="1" dirty="0" err="1" smtClean="0">
                <a:solidFill>
                  <a:srgbClr val="44546A"/>
                </a:solidFill>
              </a:rPr>
              <a:t>Biological</a:t>
            </a:r>
            <a:r>
              <a:rPr lang="fr-FR" sz="3600" b="1" dirty="0" smtClean="0">
                <a:solidFill>
                  <a:srgbClr val="44546A"/>
                </a:solidFill>
              </a:rPr>
              <a:t> </a:t>
            </a:r>
            <a:r>
              <a:rPr lang="fr-FR" sz="3600" b="1" dirty="0" err="1" smtClean="0">
                <a:solidFill>
                  <a:srgbClr val="44546A"/>
                </a:solidFill>
              </a:rPr>
              <a:t>interpretation</a:t>
            </a:r>
            <a:r>
              <a:rPr lang="fr-FR" sz="3600" b="1" dirty="0" smtClean="0">
                <a:solidFill>
                  <a:srgbClr val="44546A"/>
                </a:solidFill>
              </a:rPr>
              <a:t> of </a:t>
            </a:r>
            <a:r>
              <a:rPr lang="fr-FR" sz="3600" b="1" dirty="0" err="1" smtClean="0">
                <a:solidFill>
                  <a:srgbClr val="44546A"/>
                </a:solidFill>
              </a:rPr>
              <a:t>environment-related</a:t>
            </a:r>
            <a:r>
              <a:rPr lang="fr-FR" sz="3600" b="1" dirty="0" smtClean="0">
                <a:solidFill>
                  <a:srgbClr val="44546A"/>
                </a:solidFill>
              </a:rPr>
              <a:t> </a:t>
            </a:r>
            <a:r>
              <a:rPr lang="fr-FR" sz="3600" b="1" dirty="0" smtClean="0">
                <a:solidFill>
                  <a:srgbClr val="44546A"/>
                </a:solidFill>
              </a:rPr>
              <a:t>pathologies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73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err="1" smtClean="0"/>
              <a:t>Besides</a:t>
            </a:r>
            <a:r>
              <a:rPr lang="fr-FR" dirty="0" smtClean="0"/>
              <a:t> the </a:t>
            </a:r>
            <a:r>
              <a:rPr lang="fr-FR" dirty="0" err="1" smtClean="0"/>
              <a:t>Darwinian</a:t>
            </a:r>
            <a:r>
              <a:rPr lang="fr-FR" dirty="0" smtClean="0"/>
              <a:t> </a:t>
            </a:r>
            <a:r>
              <a:rPr lang="fr-FR" dirty="0" err="1" smtClean="0"/>
              <a:t>selective</a:t>
            </a:r>
            <a:r>
              <a:rPr lang="fr-FR" dirty="0" smtClean="0"/>
              <a:t> </a:t>
            </a:r>
            <a:r>
              <a:rPr lang="fr-FR" dirty="0" err="1" smtClean="0"/>
              <a:t>interpretation</a:t>
            </a:r>
            <a:r>
              <a:rPr lang="fr-FR" dirty="0" smtClean="0"/>
              <a:t> of </a:t>
            </a:r>
            <a:r>
              <a:rPr lang="fr-FR" dirty="0" err="1" smtClean="0"/>
              <a:t>disease</a:t>
            </a:r>
            <a:r>
              <a:rPr lang="fr-FR" dirty="0" smtClean="0"/>
              <a:t> occurrence,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consider</a:t>
            </a:r>
            <a:r>
              <a:rPr lang="fr-FR" dirty="0" smtClean="0"/>
              <a:t> an </a:t>
            </a:r>
            <a:r>
              <a:rPr lang="fr-FR" dirty="0" err="1" smtClean="0"/>
              <a:t>epigenetic</a:t>
            </a:r>
            <a:r>
              <a:rPr lang="fr-FR" dirty="0" smtClean="0"/>
              <a:t> </a:t>
            </a:r>
            <a:r>
              <a:rPr lang="fr-FR" dirty="0" err="1" smtClean="0"/>
              <a:t>interpretation</a:t>
            </a:r>
            <a:r>
              <a:rPr lang="fr-FR" dirty="0" smtClean="0"/>
              <a:t> </a:t>
            </a:r>
            <a:r>
              <a:rPr lang="fr-FR" dirty="0" smtClean="0"/>
              <a:t>a </a:t>
            </a:r>
            <a:r>
              <a:rPr lang="fr-FR" dirty="0" err="1" smtClean="0"/>
              <a:t>neo-Lamarckian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r>
              <a:rPr lang="fr-FR" dirty="0" smtClean="0"/>
              <a:t> of </a:t>
            </a:r>
            <a:r>
              <a:rPr lang="fr-FR" dirty="0" err="1" smtClean="0"/>
              <a:t>disease</a:t>
            </a:r>
            <a:r>
              <a:rPr lang="fr-FR" dirty="0" smtClean="0"/>
              <a:t> induction. </a:t>
            </a:r>
          </a:p>
          <a:p>
            <a:pPr marL="0" indent="0">
              <a:buNone/>
            </a:pPr>
            <a:r>
              <a:rPr lang="fr-FR" dirty="0" smtClean="0"/>
              <a:t>Second,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increasingly</a:t>
            </a:r>
            <a:r>
              <a:rPr lang="fr-FR" dirty="0" smtClean="0"/>
              <a:t> </a:t>
            </a:r>
            <a:r>
              <a:rPr lang="fr-FR" dirty="0" err="1" smtClean="0"/>
              <a:t>shown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due to </a:t>
            </a:r>
            <a:r>
              <a:rPr lang="fr-FR" dirty="0" err="1" smtClean="0"/>
              <a:t>environment</a:t>
            </a:r>
            <a:r>
              <a:rPr lang="fr-FR" dirty="0" smtClean="0"/>
              <a:t>, the first </a:t>
            </a:r>
            <a:r>
              <a:rPr lang="fr-FR" dirty="0" err="1" smtClean="0"/>
              <a:t>steps</a:t>
            </a:r>
            <a:r>
              <a:rPr lang="fr-FR" dirty="0" smtClean="0"/>
              <a:t> of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diseases</a:t>
            </a:r>
            <a:r>
              <a:rPr lang="fr-FR" dirty="0" smtClean="0"/>
              <a:t> or </a:t>
            </a:r>
            <a:r>
              <a:rPr lang="fr-FR" dirty="0" err="1" smtClean="0"/>
              <a:t>medical</a:t>
            </a:r>
            <a:r>
              <a:rPr lang="fr-FR" dirty="0" smtClean="0"/>
              <a:t> </a:t>
            </a:r>
            <a:r>
              <a:rPr lang="fr-FR" dirty="0" err="1" smtClean="0"/>
              <a:t>disorders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occur</a:t>
            </a:r>
            <a:r>
              <a:rPr lang="fr-FR" dirty="0" smtClean="0"/>
              <a:t> </a:t>
            </a:r>
            <a:r>
              <a:rPr lang="fr-FR" i="1" dirty="0" smtClean="0"/>
              <a:t>in utero</a:t>
            </a:r>
            <a:r>
              <a:rPr lang="fr-FR" dirty="0" smtClean="0"/>
              <a:t>, i.e. at the </a:t>
            </a:r>
            <a:r>
              <a:rPr lang="fr-FR" dirty="0" err="1" smtClean="0"/>
              <a:t>fetal</a:t>
            </a:r>
            <a:r>
              <a:rPr lang="fr-FR" dirty="0" smtClean="0"/>
              <a:t> stage.</a:t>
            </a:r>
            <a:endParaRPr lang="fr-FR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733551" y="5876925"/>
          <a:ext cx="21304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Image bitmap" r:id="rId3" imgW="5304762" imgH="1961905" progId="PBrush">
                  <p:embed/>
                </p:oleObj>
              </mc:Choice>
              <mc:Fallback>
                <p:oleObj name="Image bitmap" r:id="rId3" imgW="5304762" imgH="196190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1" y="5876925"/>
                        <a:ext cx="21304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ECER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6062663"/>
            <a:ext cx="21240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65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sz="3600" b="1" dirty="0" err="1" smtClean="0">
                <a:solidFill>
                  <a:srgbClr val="44546A"/>
                </a:solidFill>
              </a:rPr>
              <a:t>What</a:t>
            </a:r>
            <a:r>
              <a:rPr lang="fr-FR" sz="3600" b="1" dirty="0" smtClean="0">
                <a:solidFill>
                  <a:srgbClr val="44546A"/>
                </a:solidFill>
              </a:rPr>
              <a:t> </a:t>
            </a:r>
            <a:r>
              <a:rPr lang="fr-FR" sz="3600" b="1" dirty="0" err="1" smtClean="0">
                <a:solidFill>
                  <a:srgbClr val="44546A"/>
                </a:solidFill>
              </a:rPr>
              <a:t>is</a:t>
            </a:r>
            <a:r>
              <a:rPr lang="fr-FR" sz="3600" b="1" dirty="0" smtClean="0">
                <a:solidFill>
                  <a:srgbClr val="44546A"/>
                </a:solidFill>
              </a:rPr>
              <a:t> </a:t>
            </a:r>
            <a:r>
              <a:rPr lang="fr-FR" sz="3600" b="1" dirty="0" err="1" smtClean="0">
                <a:solidFill>
                  <a:srgbClr val="44546A"/>
                </a:solidFill>
              </a:rPr>
              <a:t>epigenetics</a:t>
            </a:r>
            <a:r>
              <a:rPr lang="fr-FR" sz="3600" b="1" dirty="0" smtClean="0">
                <a:solidFill>
                  <a:srgbClr val="44546A"/>
                </a:solidFill>
              </a:rPr>
              <a:t>?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 smtClean="0"/>
              <a:t>Epigenetic</a:t>
            </a:r>
            <a:r>
              <a:rPr lang="fr-FR" dirty="0" smtClean="0"/>
              <a:t> </a:t>
            </a:r>
            <a:r>
              <a:rPr lang="fr-FR" dirty="0" err="1" smtClean="0"/>
              <a:t>plays</a:t>
            </a:r>
            <a:r>
              <a:rPr lang="fr-FR" dirty="0" smtClean="0"/>
              <a:t> a major interface </a:t>
            </a:r>
            <a:r>
              <a:rPr lang="fr-FR" dirty="0" err="1" smtClean="0"/>
              <a:t>role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organism</a:t>
            </a:r>
            <a:r>
              <a:rPr lang="fr-FR" dirty="0" smtClean="0"/>
              <a:t> and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err="1" smtClean="0"/>
              <a:t>Environmental</a:t>
            </a:r>
            <a:r>
              <a:rPr lang="fr-FR" dirty="0" smtClean="0"/>
              <a:t> </a:t>
            </a:r>
            <a:r>
              <a:rPr lang="fr-FR" dirty="0" err="1" smtClean="0"/>
              <a:t>medicine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therefore</a:t>
            </a:r>
            <a:r>
              <a:rPr lang="fr-FR" dirty="0" smtClean="0"/>
              <a:t> a </a:t>
            </a:r>
            <a:r>
              <a:rPr lang="fr-FR" dirty="0" err="1" smtClean="0"/>
              <a:t>complement</a:t>
            </a:r>
            <a:r>
              <a:rPr lang="fr-FR" dirty="0" smtClean="0"/>
              <a:t> to the public </a:t>
            </a:r>
            <a:r>
              <a:rPr lang="fr-FR" dirty="0" err="1" smtClean="0"/>
              <a:t>health</a:t>
            </a:r>
            <a:r>
              <a:rPr lang="fr-FR" dirty="0" smtClean="0"/>
              <a:t> </a:t>
            </a:r>
            <a:r>
              <a:rPr lang="fr-FR" dirty="0" smtClean="0"/>
              <a:t>goal </a:t>
            </a:r>
            <a:r>
              <a:rPr lang="fr-FR" dirty="0" smtClean="0"/>
              <a:t>of </a:t>
            </a:r>
            <a:r>
              <a:rPr lang="fr-FR" dirty="0" err="1" smtClean="0"/>
              <a:t>primary</a:t>
            </a:r>
            <a:r>
              <a:rPr lang="fr-FR" dirty="0" smtClean="0"/>
              <a:t> </a:t>
            </a:r>
            <a:r>
              <a:rPr lang="fr-FR" dirty="0" err="1" smtClean="0"/>
              <a:t>prevention</a:t>
            </a:r>
            <a:r>
              <a:rPr lang="fr-FR" dirty="0" smtClean="0"/>
              <a:t> and </a:t>
            </a:r>
            <a:r>
              <a:rPr lang="fr-FR" dirty="0" err="1" smtClean="0"/>
              <a:t>precaution</a:t>
            </a:r>
            <a:r>
              <a:rPr lang="fr-FR" dirty="0" smtClean="0"/>
              <a:t> </a:t>
            </a:r>
            <a:r>
              <a:rPr lang="fr-FR" dirty="0" err="1" smtClean="0"/>
              <a:t>toward</a:t>
            </a:r>
            <a:r>
              <a:rPr lang="fr-FR" dirty="0" smtClean="0"/>
              <a:t> </a:t>
            </a:r>
            <a:r>
              <a:rPr lang="fr-FR" dirty="0" err="1" smtClean="0"/>
              <a:t>environmental</a:t>
            </a:r>
            <a:r>
              <a:rPr lang="fr-FR" dirty="0" smtClean="0"/>
              <a:t> </a:t>
            </a:r>
            <a:r>
              <a:rPr lang="fr-FR" dirty="0" err="1" smtClean="0"/>
              <a:t>degradation</a:t>
            </a:r>
            <a:r>
              <a:rPr lang="fr-FR" dirty="0"/>
              <a:t>,</a:t>
            </a:r>
            <a:endParaRPr lang="fr-FR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733551" y="5876925"/>
          <a:ext cx="21304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Image bitmap" r:id="rId3" imgW="5304762" imgH="1961905" progId="PBrush">
                  <p:embed/>
                </p:oleObj>
              </mc:Choice>
              <mc:Fallback>
                <p:oleObj name="Image bitmap" r:id="rId3" imgW="5304762" imgH="196190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1" y="5876925"/>
                        <a:ext cx="21304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ECER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6062663"/>
            <a:ext cx="21240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56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sz="3600" b="1" dirty="0" err="1" smtClean="0">
                <a:solidFill>
                  <a:srgbClr val="44546A"/>
                </a:solidFill>
              </a:rPr>
              <a:t>Some</a:t>
            </a:r>
            <a:r>
              <a:rPr lang="fr-FR" sz="3600" b="1" dirty="0" smtClean="0">
                <a:solidFill>
                  <a:srgbClr val="44546A"/>
                </a:solidFill>
              </a:rPr>
              <a:t> </a:t>
            </a:r>
            <a:r>
              <a:rPr lang="fr-FR" sz="3600" b="1" dirty="0" err="1" smtClean="0">
                <a:solidFill>
                  <a:srgbClr val="44546A"/>
                </a:solidFill>
              </a:rPr>
              <a:t>historical</a:t>
            </a:r>
            <a:r>
              <a:rPr lang="fr-FR" sz="3600" b="1" dirty="0" smtClean="0">
                <a:solidFill>
                  <a:srgbClr val="44546A"/>
                </a:solidFill>
              </a:rPr>
              <a:t> </a:t>
            </a:r>
            <a:r>
              <a:rPr lang="fr-FR" sz="3600" b="1" dirty="0" err="1" smtClean="0">
                <a:solidFill>
                  <a:srgbClr val="44546A"/>
                </a:solidFill>
              </a:rPr>
              <a:t>recalls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962"/>
            </a:pPr>
            <a:r>
              <a:rPr lang="fr-FR" dirty="0" smtClean="0"/>
              <a:t>  </a:t>
            </a:r>
            <a:r>
              <a:rPr lang="fr-FR" dirty="0" err="1" smtClean="0"/>
              <a:t>Theron</a:t>
            </a:r>
            <a:r>
              <a:rPr lang="fr-FR" dirty="0" smtClean="0"/>
              <a:t> G Randolph: concept of </a:t>
            </a:r>
            <a:r>
              <a:rPr lang="fr-FR" dirty="0" err="1" smtClean="0"/>
              <a:t>clinical</a:t>
            </a:r>
            <a:r>
              <a:rPr lang="fr-FR" dirty="0" smtClean="0"/>
              <a:t> </a:t>
            </a:r>
            <a:r>
              <a:rPr lang="fr-FR" dirty="0" err="1" smtClean="0"/>
              <a:t>ecology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1965.  </a:t>
            </a:r>
            <a:r>
              <a:rPr lang="fr-FR" dirty="0" err="1" smtClean="0"/>
              <a:t>Foundation</a:t>
            </a:r>
            <a:r>
              <a:rPr lang="fr-FR" dirty="0" smtClean="0"/>
              <a:t> of the US society for </a:t>
            </a:r>
            <a:r>
              <a:rPr lang="fr-FR" dirty="0" err="1" smtClean="0"/>
              <a:t>clinical</a:t>
            </a:r>
            <a:r>
              <a:rPr lang="fr-FR" dirty="0" smtClean="0"/>
              <a:t> </a:t>
            </a:r>
            <a:r>
              <a:rPr lang="fr-FR" dirty="0" err="1" smtClean="0"/>
              <a:t>ecology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1984.  </a:t>
            </a:r>
            <a:r>
              <a:rPr lang="fr-FR" dirty="0" err="1" smtClean="0"/>
              <a:t>Creation</a:t>
            </a:r>
            <a:r>
              <a:rPr lang="fr-FR" dirty="0" smtClean="0"/>
              <a:t> of the American </a:t>
            </a:r>
            <a:r>
              <a:rPr lang="fr-FR" dirty="0" err="1" smtClean="0"/>
              <a:t>Academy</a:t>
            </a:r>
            <a:r>
              <a:rPr lang="fr-FR" dirty="0" smtClean="0"/>
              <a:t> of </a:t>
            </a:r>
            <a:r>
              <a:rPr lang="fr-FR" dirty="0" err="1" smtClean="0"/>
              <a:t>Environmental</a:t>
            </a:r>
            <a:r>
              <a:rPr lang="fr-FR" dirty="0" smtClean="0"/>
              <a:t> </a:t>
            </a:r>
            <a:r>
              <a:rPr lang="fr-FR" dirty="0" err="1" smtClean="0"/>
              <a:t>Medicine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More </a:t>
            </a:r>
            <a:r>
              <a:rPr lang="fr-FR" dirty="0" err="1" smtClean="0"/>
              <a:t>recently</a:t>
            </a:r>
            <a:r>
              <a:rPr lang="fr-FR" dirty="0" smtClean="0"/>
              <a:t>.   </a:t>
            </a:r>
            <a:r>
              <a:rPr lang="fr-FR" dirty="0" err="1" smtClean="0"/>
              <a:t>Creation</a:t>
            </a:r>
            <a:r>
              <a:rPr lang="fr-FR" dirty="0" smtClean="0"/>
              <a:t> of the </a:t>
            </a:r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Environmental</a:t>
            </a:r>
            <a:r>
              <a:rPr lang="fr-FR" dirty="0" smtClean="0"/>
              <a:t> </a:t>
            </a:r>
            <a:r>
              <a:rPr lang="fr-FR" dirty="0" err="1" smtClean="0"/>
              <a:t>Medicine</a:t>
            </a:r>
            <a:r>
              <a:rPr lang="fr-FR" dirty="0" smtClean="0"/>
              <a:t> </a:t>
            </a:r>
            <a:r>
              <a:rPr lang="fr-FR" dirty="0" err="1" smtClean="0"/>
              <a:t>Academy</a:t>
            </a:r>
            <a:r>
              <a:rPr lang="fr-FR" smtClean="0"/>
              <a:t>,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733551" y="5876925"/>
          <a:ext cx="21304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Image bitmap" r:id="rId3" imgW="5304762" imgH="1961905" progId="PBrush">
                  <p:embed/>
                </p:oleObj>
              </mc:Choice>
              <mc:Fallback>
                <p:oleObj name="Image bitmap" r:id="rId3" imgW="5304762" imgH="196190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1" y="5876925"/>
                        <a:ext cx="21304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 descr="ECER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6062663"/>
            <a:ext cx="21240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469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302</Words>
  <Application>Microsoft Office PowerPoint</Application>
  <PresentationFormat>Grand écran</PresentationFormat>
  <Paragraphs>27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Image bitmap</vt:lpstr>
      <vt:lpstr>Présentation PowerPoint</vt:lpstr>
      <vt:lpstr>What is environmental medicine</vt:lpstr>
      <vt:lpstr>A new science-based approach</vt:lpstr>
      <vt:lpstr>Need for recognized biological markers which can be used routinely in medical practice</vt:lpstr>
      <vt:lpstr>Therapeutic implementation</vt:lpstr>
      <vt:lpstr>Biological interpretation of environment-related pathologies</vt:lpstr>
      <vt:lpstr>What is epigenetics?</vt:lpstr>
      <vt:lpstr>Some historical recalls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ARTAC CERC</dc:creator>
  <cp:lastModifiedBy>ARTAC CERC</cp:lastModifiedBy>
  <cp:revision>9</cp:revision>
  <cp:lastPrinted>2015-05-15T13:52:17Z</cp:lastPrinted>
  <dcterms:created xsi:type="dcterms:W3CDTF">2015-05-15T12:35:48Z</dcterms:created>
  <dcterms:modified xsi:type="dcterms:W3CDTF">2015-05-16T20:49:16Z</dcterms:modified>
</cp:coreProperties>
</file>